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ffat (US), George H" userId="473c019e-8685-4955-834b-1753c9bb72ac" providerId="ADAL" clId="{56055D63-D900-4A5A-B473-E962B4041EE4}"/>
    <pc:docChg chg="modSld">
      <pc:chgData name="Moffat (US), George H" userId="473c019e-8685-4955-834b-1753c9bb72ac" providerId="ADAL" clId="{56055D63-D900-4A5A-B473-E962B4041EE4}" dt="2025-09-30T19:43:53.777" v="0" actId="6549"/>
      <pc:docMkLst>
        <pc:docMk/>
      </pc:docMkLst>
      <pc:sldChg chg="modSp mod">
        <pc:chgData name="Moffat (US), George H" userId="473c019e-8685-4955-834b-1753c9bb72ac" providerId="ADAL" clId="{56055D63-D900-4A5A-B473-E962B4041EE4}" dt="2025-09-30T19:43:53.777" v="0" actId="6549"/>
        <pc:sldMkLst>
          <pc:docMk/>
          <pc:sldMk cId="3968338689" sldId="259"/>
        </pc:sldMkLst>
        <pc:spChg chg="mod">
          <ac:chgData name="Moffat (US), George H" userId="473c019e-8685-4955-834b-1753c9bb72ac" providerId="ADAL" clId="{56055D63-D900-4A5A-B473-E962B4041EE4}" dt="2025-09-30T19:43:53.777" v="0" actId="6549"/>
          <ac:spMkLst>
            <pc:docMk/>
            <pc:sldMk cId="3968338689" sldId="259"/>
            <ac:spMk id="4" creationId="{8D6320BF-197A-946F-02C6-9D6BEA7A28F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50E5B-D654-4EF6-9C3F-67FDD052D453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F7EE7-F30C-4546-834D-E364D4A2E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6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8F7EE7-F30C-4546-834D-E364D4A2E9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02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265C4-B97B-9E6C-F2C3-4FDB947C2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63457D-51C7-A111-DC7F-FC96E55E12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5707EA-A93F-7A93-A0BB-9CE9FC126D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AAD7DE-F75F-C975-41C6-DFA1E37735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8F7EE7-F30C-4546-834D-E364D4A2E9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80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8F7EE7-F30C-4546-834D-E364D4A2E90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233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7CE5D-8685-AEB8-9BDE-F8B11ABB19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F74CFC-2213-3239-F780-608A16CC6A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CDA90-A961-6624-5022-1D2AA5971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86C13-DF2B-9250-5110-77C0BDDC1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868CB-CEAA-AB0A-34A6-15AA833D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8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B4F01-D45E-E6E8-80F5-7C4118DCF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F02DE0-27E2-F0CE-45FD-C7229DC58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6CCEE-526C-D238-861C-2DF0F9D58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CB0E7-DAC5-6C0D-4A6F-7914A9917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D9297-B199-055A-825E-81694E753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0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6B8F6C-1869-A3E7-AC67-5215457BC5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40FC2E-C019-440F-52EA-70B35AB00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74C9B-5B97-1465-FD8C-193645896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61B0C-2F2D-8D35-CEC9-6E8DF0C29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BDD99-0674-0139-1546-6AC6990BD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8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BD86A-7C78-A2DA-5C09-17250153C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F103E-52DE-5D64-8593-57A8BC094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4DA10-3E55-9890-77CD-691717A9D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1C204-916D-C684-654D-141FAC1A4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D866B-90E7-1F87-B422-DAD017087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02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06F4D-CD50-645A-658E-C0D237E5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F77B6-C08B-AD62-7BCA-E897C99B5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B5E5C-683C-9FBF-33AA-E1A473E3B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F5429-E531-7950-40DF-F1A9F40CD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3A8FF-3BD8-ABB3-D71D-FC196DA3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12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B8F9-31CC-55D5-5E04-5B849738E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C7ED1-003E-50AB-40BE-38B11567D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8D9EA-29BB-5EAD-F093-69C3C4217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50728B-C801-300E-DC5F-51779B5FC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9E4F2-888D-E7DE-1B42-0B1E3187E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9DFAF9-2484-0417-6E32-C2E95E45A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17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E92C9-A830-8905-DD19-3E794932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DB60B-948E-2F66-8D48-327EC4B9F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85D07-F14F-272E-1701-61B531F09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1B437E-025E-9918-2316-783CB07303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9CA277-3CD1-AF73-782E-AF42EAA40D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C5E06-4EAB-45A6-86DF-6CC8B848E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450123-F1A7-3F81-1383-6F7FFC89B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895ED1-0C6D-C334-2AEF-9DFA3543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1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444E1-6C60-8500-DEA9-F70AE681A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6695A-DF51-7247-8167-2CFAAF662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F3747F-AB3F-A3CC-29DA-2ECDD1899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26ABF6-84D3-185D-7394-DA931CB0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6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C080FB-4616-0632-D686-852C9FD9B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DA0391-8FB5-24B1-17EE-ABA736742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5FAAB0-1115-7A0E-C477-D95544123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58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BCB47-5375-9072-75A6-A75609AEF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256DC-FD6A-7C5A-5574-90AF65ADD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61BC9-81F6-05C9-2DA4-BAA8455AD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71709-530D-4D6C-08B8-3EF09FBC9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21BE8-9578-977D-DC22-EBE9ACE6B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8A698-56AA-8342-92EA-AE281014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18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91762-7FA0-C668-12F3-F7E529442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8DE197-0CA8-F624-4F8D-C79F3A8BC8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DB62AA-E744-2719-523E-B95FD0A3F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E6045D-B1B6-C6EF-70AC-244869B3C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196934-E22B-6C1D-64EF-44E51213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B779E-36C9-5E4B-502A-C9D91FD2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4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167184-8E6A-1600-52A2-F1E1CB86E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304FC7-1AEF-1E28-E5B2-936105D04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2F8E5-D000-2D8D-E6E3-2955AC411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4B6FE6-AC92-4CD5-880F-D1C03D052C2F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F7791-EC22-9469-00A4-73D7A11FB2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8710A-968E-909F-422A-0C61923DB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6A7C7F-18F6-46AF-A874-64A6E4BE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B761509-3B9A-49A6-A84B-C3D868116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91DE43FD-EB47-414A-B0AB-169B0FFF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8495BCC-CE77-4CC2-952E-846F4111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1B42538B-E30F-4967-A6C1-8EBA775F4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9A6BD9AC-4DE7-4B20-8547-4E3B375C2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72" name="Picture 171">
            <a:extLst>
              <a:ext uri="{FF2B5EF4-FFF2-40B4-BE49-F238E27FC236}">
                <a16:creationId xmlns:a16="http://schemas.microsoft.com/office/drawing/2014/main" id="{7BF1FB8C-B601-DA71-46D2-C04A30D1F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2527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224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B8D8DF-7E4A-CAA1-5FF0-50966CD87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0779B6F-D610-EC5D-CC44-9C3AC7E765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4F9FEB46-689D-51A6-6C19-232CB9FF3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24216B9-818D-AD08-106E-EECADFDEB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E2C0DCD8-D025-0823-04AC-2786AEEC94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145B8345-0B45-CF5C-80D0-F1EDB18A6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95C0B241-E531-21F8-9746-4BFF2B9037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5073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29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4F03BF-B08C-6DD9-1CCA-67FFF7379844}"/>
              </a:ext>
            </a:extLst>
          </p:cNvPr>
          <p:cNvSpPr txBox="1"/>
          <p:nvPr/>
        </p:nvSpPr>
        <p:spPr>
          <a:xfrm>
            <a:off x="199214" y="967591"/>
            <a:ext cx="382033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1010 Cash in Bank</a:t>
            </a:r>
          </a:p>
          <a:p>
            <a:pPr marL="690563" lvl="1" indent="-233363"/>
            <a:r>
              <a:rPr lang="en-US" sz="1400" dirty="0"/>
              <a:t>1011 Band (7715)</a:t>
            </a:r>
          </a:p>
          <a:p>
            <a:pPr marL="690563" lvl="1" indent="-233363"/>
            <a:r>
              <a:rPr lang="en-US" sz="1400" dirty="0"/>
              <a:t>1012 Choir (7856)</a:t>
            </a:r>
          </a:p>
          <a:p>
            <a:pPr marL="690563" lvl="1" indent="-233363"/>
            <a:r>
              <a:rPr lang="en-US" sz="1400" dirty="0"/>
              <a:t>1013 Dance (7765)</a:t>
            </a:r>
          </a:p>
          <a:p>
            <a:pPr marL="690563" lvl="1" indent="-233363"/>
            <a:r>
              <a:rPr lang="en-US" sz="1400" dirty="0"/>
              <a:t>1014 Drama (7666)</a:t>
            </a:r>
          </a:p>
          <a:p>
            <a:pPr marL="690563" lvl="1" indent="-233363"/>
            <a:r>
              <a:rPr lang="en-US" sz="1400" dirty="0"/>
              <a:t>1015 General Fund (7822)</a:t>
            </a:r>
          </a:p>
          <a:p>
            <a:pPr marL="690563" lvl="1" indent="-233363"/>
            <a:r>
              <a:rPr lang="en-US" sz="1400" dirty="0"/>
              <a:t>1016 Heatherwood Band (7806)</a:t>
            </a:r>
          </a:p>
          <a:p>
            <a:pPr marL="690563" lvl="1" indent="-233363"/>
            <a:r>
              <a:rPr lang="en-US" sz="1400" dirty="0"/>
              <a:t>1017 Heatherwood Choir (7583)</a:t>
            </a:r>
          </a:p>
          <a:p>
            <a:pPr marL="690563" lvl="1" indent="-233363"/>
            <a:r>
              <a:rPr lang="en-US" sz="1400" dirty="0"/>
              <a:t>1018 Orchestra (9729)</a:t>
            </a:r>
          </a:p>
          <a:p>
            <a:pPr marL="690563" lvl="1" indent="-233363"/>
            <a:r>
              <a:rPr lang="en-US" sz="1400" dirty="0"/>
              <a:t>1019 General Savings (7559)</a:t>
            </a:r>
          </a:p>
          <a:p>
            <a:pPr marL="690563" lvl="1" indent="-233363"/>
            <a:r>
              <a:rPr lang="en-US" sz="1400" dirty="0"/>
              <a:t>1022 Gateway Music (5066)</a:t>
            </a:r>
          </a:p>
          <a:p>
            <a:pPr marL="690563" lvl="1" indent="-233363"/>
            <a:r>
              <a:rPr lang="en-US" sz="1400" dirty="0"/>
              <a:t>1023 Evergreen (2102)</a:t>
            </a:r>
          </a:p>
          <a:p>
            <a:pPr marL="690563" lvl="1" indent="-233363"/>
            <a:r>
              <a:rPr lang="en-US" sz="1400" dirty="0"/>
              <a:t>1024 North (2110)</a:t>
            </a:r>
          </a:p>
          <a:p>
            <a:r>
              <a:rPr lang="en-US" sz="1400" dirty="0"/>
              <a:t>1020 Cash Drawer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F5A1CE-26D0-A420-6AC7-DB46C5FF65CF}"/>
              </a:ext>
            </a:extLst>
          </p:cNvPr>
          <p:cNvSpPr txBox="1"/>
          <p:nvPr/>
        </p:nvSpPr>
        <p:spPr>
          <a:xfrm>
            <a:off x="199214" y="504825"/>
            <a:ext cx="2848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Bank Accounts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82DD42-B070-A483-08D0-10FDCB69275B}"/>
              </a:ext>
            </a:extLst>
          </p:cNvPr>
          <p:cNvSpPr txBox="1"/>
          <p:nvPr/>
        </p:nvSpPr>
        <p:spPr>
          <a:xfrm>
            <a:off x="4214407" y="504825"/>
            <a:ext cx="2848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Departments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DAA220-C477-2605-FDA2-B615D2A4886C}"/>
              </a:ext>
            </a:extLst>
          </p:cNvPr>
          <p:cNvSpPr txBox="1"/>
          <p:nvPr/>
        </p:nvSpPr>
        <p:spPr>
          <a:xfrm>
            <a:off x="8333564" y="504825"/>
            <a:ext cx="2848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Classes (60)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514BE47-E6A2-B140-502C-7054EFA5DE21}"/>
              </a:ext>
            </a:extLst>
          </p:cNvPr>
          <p:cNvSpPr txBox="1"/>
          <p:nvPr/>
        </p:nvSpPr>
        <p:spPr>
          <a:xfrm>
            <a:off x="4214407" y="967591"/>
            <a:ext cx="200541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Band	</a:t>
            </a:r>
          </a:p>
          <a:p>
            <a:r>
              <a:rPr lang="en-US" sz="1400" dirty="0"/>
              <a:t>Choir	</a:t>
            </a:r>
          </a:p>
          <a:p>
            <a:r>
              <a:rPr lang="en-US" sz="1400" dirty="0"/>
              <a:t>Dance	</a:t>
            </a:r>
          </a:p>
          <a:p>
            <a:r>
              <a:rPr lang="en-US" sz="1400" dirty="0"/>
              <a:t>Drama	</a:t>
            </a:r>
          </a:p>
          <a:p>
            <a:r>
              <a:rPr lang="en-US" sz="1400" dirty="0"/>
              <a:t>Evergreen	</a:t>
            </a:r>
          </a:p>
          <a:p>
            <a:r>
              <a:rPr lang="en-US" sz="1400" dirty="0"/>
              <a:t>Gateway	</a:t>
            </a:r>
          </a:p>
          <a:p>
            <a:r>
              <a:rPr lang="en-US" sz="1400" dirty="0"/>
              <a:t>  GW Band</a:t>
            </a:r>
          </a:p>
          <a:p>
            <a:r>
              <a:rPr lang="en-US" sz="1400" dirty="0"/>
              <a:t>  GW Choir</a:t>
            </a:r>
          </a:p>
          <a:p>
            <a:r>
              <a:rPr lang="en-US" sz="1400" dirty="0"/>
              <a:t>  GW Orchestra</a:t>
            </a:r>
          </a:p>
          <a:p>
            <a:r>
              <a:rPr lang="en-US" sz="1400" dirty="0"/>
              <a:t>Heatherwood Band</a:t>
            </a:r>
          </a:p>
          <a:p>
            <a:r>
              <a:rPr lang="en-US" sz="1400" dirty="0"/>
              <a:t>Heatherwood Choir</a:t>
            </a:r>
          </a:p>
          <a:p>
            <a:r>
              <a:rPr lang="en-US" sz="1400" dirty="0"/>
              <a:t>MAB	</a:t>
            </a:r>
          </a:p>
          <a:p>
            <a:r>
              <a:rPr lang="en-US" sz="1400" dirty="0"/>
              <a:t>North	</a:t>
            </a:r>
          </a:p>
          <a:p>
            <a:r>
              <a:rPr lang="en-US" sz="1400" dirty="0"/>
              <a:t>Orchestra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373CEA4-9DAF-7C6E-D947-7BA5BDCBB039}"/>
              </a:ext>
            </a:extLst>
          </p:cNvPr>
          <p:cNvSpPr txBox="1"/>
          <p:nvPr/>
        </p:nvSpPr>
        <p:spPr>
          <a:xfrm>
            <a:off x="9711143" y="874157"/>
            <a:ext cx="2281643" cy="54245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b="1" dirty="0"/>
              <a:t>Jersey Mike's</a:t>
            </a:r>
          </a:p>
          <a:p>
            <a:r>
              <a:rPr lang="en-US" sz="1050" dirty="0"/>
              <a:t>Just Sing!</a:t>
            </a:r>
          </a:p>
          <a:p>
            <a:r>
              <a:rPr lang="en-US" sz="1050" dirty="0"/>
              <a:t>Launch (Oranges)</a:t>
            </a:r>
          </a:p>
          <a:p>
            <a:r>
              <a:rPr lang="en-US" sz="1050" dirty="0"/>
              <a:t>MAB</a:t>
            </a:r>
          </a:p>
          <a:p>
            <a:r>
              <a:rPr lang="en-US" sz="1050" dirty="0"/>
              <a:t>Mariners</a:t>
            </a:r>
          </a:p>
          <a:p>
            <a:r>
              <a:rPr lang="en-US" sz="1050" b="1" dirty="0"/>
              <a:t>Meals</a:t>
            </a:r>
          </a:p>
          <a:p>
            <a:r>
              <a:rPr lang="en-US" sz="1050" dirty="0" err="1"/>
              <a:t>Mgmt</a:t>
            </a:r>
            <a:r>
              <a:rPr lang="en-US" sz="1050" dirty="0"/>
              <a:t>/General</a:t>
            </a:r>
          </a:p>
          <a:p>
            <a:r>
              <a:rPr lang="en-US" sz="1050" b="1" dirty="0"/>
              <a:t>MOD Fundraiser</a:t>
            </a:r>
          </a:p>
          <a:p>
            <a:r>
              <a:rPr lang="en-US" sz="1050" dirty="0"/>
              <a:t>Musical</a:t>
            </a:r>
          </a:p>
          <a:p>
            <a:r>
              <a:rPr lang="en-US" sz="1050" dirty="0"/>
              <a:t>Photos</a:t>
            </a:r>
          </a:p>
          <a:p>
            <a:r>
              <a:rPr lang="en-US" sz="1050" b="1" dirty="0"/>
              <a:t>Pizza</a:t>
            </a:r>
          </a:p>
          <a:p>
            <a:r>
              <a:rPr lang="en-US" sz="1050" b="1" dirty="0"/>
              <a:t>Poinsettia</a:t>
            </a:r>
          </a:p>
          <a:p>
            <a:r>
              <a:rPr lang="en-US" sz="1050" b="1" dirty="0"/>
              <a:t>Poinsettia Fundraiser</a:t>
            </a:r>
          </a:p>
          <a:p>
            <a:r>
              <a:rPr lang="en-US" sz="1050" dirty="0"/>
              <a:t>Processing Fees</a:t>
            </a:r>
          </a:p>
          <a:p>
            <a:r>
              <a:rPr lang="en-US" sz="1050" dirty="0"/>
              <a:t>Program Ads</a:t>
            </a:r>
          </a:p>
          <a:p>
            <a:r>
              <a:rPr lang="en-US" sz="1050" b="1" dirty="0"/>
              <a:t>Qdoba Fundraiser</a:t>
            </a:r>
          </a:p>
          <a:p>
            <a:r>
              <a:rPr lang="en-US" sz="1050" dirty="0"/>
              <a:t>Raffle</a:t>
            </a:r>
          </a:p>
          <a:p>
            <a:r>
              <a:rPr lang="en-US" sz="1050" dirty="0"/>
              <a:t>Recognition</a:t>
            </a:r>
          </a:p>
          <a:p>
            <a:r>
              <a:rPr lang="en-US" sz="1050" dirty="0"/>
              <a:t>Recordings</a:t>
            </a:r>
          </a:p>
          <a:p>
            <a:r>
              <a:rPr lang="en-US" sz="1050" dirty="0"/>
              <a:t>Roses</a:t>
            </a:r>
          </a:p>
          <a:p>
            <a:r>
              <a:rPr lang="en-US" sz="1050" dirty="0"/>
              <a:t>Scholarships</a:t>
            </a:r>
          </a:p>
          <a:p>
            <a:r>
              <a:rPr lang="en-US" sz="1050" dirty="0"/>
              <a:t>Shirts</a:t>
            </a:r>
          </a:p>
          <a:p>
            <a:r>
              <a:rPr lang="en-US" sz="1050" dirty="0"/>
              <a:t>Snohomish River Orchestra Festival</a:t>
            </a:r>
          </a:p>
          <a:p>
            <a:r>
              <a:rPr lang="en-US" sz="1050" dirty="0"/>
              <a:t>Social</a:t>
            </a:r>
          </a:p>
          <a:p>
            <a:r>
              <a:rPr lang="en-US" sz="1050" dirty="0"/>
              <a:t>Supplies</a:t>
            </a:r>
          </a:p>
          <a:p>
            <a:r>
              <a:rPr lang="en-US" sz="1050" dirty="0"/>
              <a:t>Swing Dance</a:t>
            </a:r>
          </a:p>
          <a:p>
            <a:r>
              <a:rPr lang="en-US" sz="1050" b="1" dirty="0"/>
              <a:t>Team Bonding</a:t>
            </a:r>
          </a:p>
          <a:p>
            <a:r>
              <a:rPr lang="en-US" sz="1050" b="1" dirty="0"/>
              <a:t>Team Pictures</a:t>
            </a:r>
          </a:p>
          <a:p>
            <a:r>
              <a:rPr lang="en-US" sz="1050" dirty="0"/>
              <a:t>Textile Drive</a:t>
            </a:r>
          </a:p>
          <a:p>
            <a:r>
              <a:rPr lang="en-US" sz="1050" dirty="0"/>
              <a:t>Transfer</a:t>
            </a:r>
          </a:p>
          <a:p>
            <a:r>
              <a:rPr lang="en-US" sz="1050" b="1" dirty="0"/>
              <a:t>Uniforms/Warm-ups</a:t>
            </a:r>
          </a:p>
          <a:p>
            <a:r>
              <a:rPr lang="en-US" sz="1050" dirty="0"/>
              <a:t>Wild Waves North Band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5690B9-FA7D-6CDD-C112-19C4FFEBF3A7}"/>
              </a:ext>
            </a:extLst>
          </p:cNvPr>
          <p:cNvSpPr txBox="1"/>
          <p:nvPr/>
        </p:nvSpPr>
        <p:spPr>
          <a:xfrm>
            <a:off x="6901674" y="874157"/>
            <a:ext cx="2566176" cy="4778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b="1" dirty="0"/>
              <a:t>Annual Giving Campaign/Pass the Hat</a:t>
            </a:r>
          </a:p>
          <a:p>
            <a:r>
              <a:rPr lang="en-US" sz="1050" dirty="0"/>
              <a:t>AquaSox</a:t>
            </a:r>
          </a:p>
          <a:p>
            <a:r>
              <a:rPr lang="en-US" sz="1050" dirty="0"/>
              <a:t>Auction</a:t>
            </a:r>
          </a:p>
          <a:p>
            <a:r>
              <a:rPr lang="en-US" sz="1050" b="1" dirty="0"/>
              <a:t>Bake Sale</a:t>
            </a:r>
          </a:p>
          <a:p>
            <a:r>
              <a:rPr lang="en-US" sz="1050" dirty="0"/>
              <a:t>Band Buddies</a:t>
            </a:r>
          </a:p>
          <a:p>
            <a:r>
              <a:rPr lang="en-US" sz="1050" b="1" dirty="0"/>
              <a:t>Butter Braids</a:t>
            </a:r>
          </a:p>
          <a:p>
            <a:r>
              <a:rPr lang="en-US" sz="1050" b="1" dirty="0"/>
              <a:t>Candy</a:t>
            </a:r>
          </a:p>
          <a:p>
            <a:r>
              <a:rPr lang="en-US" sz="1050" dirty="0"/>
              <a:t>Car Wash</a:t>
            </a:r>
          </a:p>
          <a:p>
            <a:r>
              <a:rPr lang="en-US" sz="1050" dirty="0"/>
              <a:t>Carnegie Hall</a:t>
            </a:r>
          </a:p>
          <a:p>
            <a:r>
              <a:rPr lang="en-US" sz="1050" b="1" dirty="0"/>
              <a:t>Choreography</a:t>
            </a:r>
          </a:p>
          <a:p>
            <a:r>
              <a:rPr lang="en-US" sz="1050" b="1" dirty="0"/>
              <a:t>Coaching</a:t>
            </a:r>
          </a:p>
          <a:p>
            <a:r>
              <a:rPr lang="en-US" sz="1050" dirty="0"/>
              <a:t>Competitions</a:t>
            </a:r>
          </a:p>
          <a:p>
            <a:r>
              <a:rPr lang="en-US" sz="1050" dirty="0"/>
              <a:t>Concert Support</a:t>
            </a:r>
          </a:p>
          <a:p>
            <a:r>
              <a:rPr lang="en-US" sz="1050" b="1" dirty="0"/>
              <a:t>Concessions</a:t>
            </a:r>
          </a:p>
          <a:p>
            <a:r>
              <a:rPr lang="en-US" sz="1050" dirty="0"/>
              <a:t>Corporate Giving Campaign</a:t>
            </a:r>
          </a:p>
          <a:p>
            <a:r>
              <a:rPr lang="en-US" sz="1050" b="1" dirty="0"/>
              <a:t>Costumes</a:t>
            </a:r>
          </a:p>
          <a:p>
            <a:r>
              <a:rPr lang="en-US" sz="1050" dirty="0"/>
              <a:t>Dance Camp</a:t>
            </a:r>
          </a:p>
          <a:p>
            <a:r>
              <a:rPr lang="en-US" sz="1050" b="1" dirty="0"/>
              <a:t>Donation</a:t>
            </a:r>
          </a:p>
          <a:p>
            <a:r>
              <a:rPr lang="en-US" sz="1050" dirty="0"/>
              <a:t>Equipment</a:t>
            </a:r>
          </a:p>
          <a:p>
            <a:r>
              <a:rPr lang="en-US" sz="1050" b="1" dirty="0"/>
              <a:t>Evergreen</a:t>
            </a:r>
          </a:p>
          <a:p>
            <a:r>
              <a:rPr lang="en-US" sz="1050" b="1" dirty="0"/>
              <a:t>Flowers</a:t>
            </a:r>
          </a:p>
          <a:p>
            <a:r>
              <a:rPr lang="en-US" sz="1050" dirty="0"/>
              <a:t>Fundraising</a:t>
            </a:r>
          </a:p>
          <a:p>
            <a:r>
              <a:rPr lang="en-US" sz="1050" dirty="0"/>
              <a:t>General Program</a:t>
            </a:r>
          </a:p>
          <a:p>
            <a:r>
              <a:rPr lang="en-US" sz="1050" dirty="0"/>
              <a:t>Gift Matching</a:t>
            </a:r>
          </a:p>
          <a:p>
            <a:r>
              <a:rPr lang="en-US" sz="1050" b="1" dirty="0"/>
              <a:t>Hanging Basket Fundraiser</a:t>
            </a:r>
          </a:p>
          <a:p>
            <a:r>
              <a:rPr lang="en-US" sz="1050" dirty="0"/>
              <a:t>Instruments/Repair</a:t>
            </a:r>
          </a:p>
          <a:p>
            <a:r>
              <a:rPr lang="en-US" sz="1050" dirty="0"/>
              <a:t>Jazz Alley</a:t>
            </a:r>
          </a:p>
          <a:p>
            <a:r>
              <a:rPr lang="en-US" sz="1050" dirty="0"/>
              <a:t>Jazz Festival</a:t>
            </a:r>
          </a:p>
        </p:txBody>
      </p:sp>
    </p:spTree>
    <p:extLst>
      <p:ext uri="{BB962C8B-B14F-4D97-AF65-F5344CB8AC3E}">
        <p14:creationId xmlns:p14="http://schemas.microsoft.com/office/powerpoint/2010/main" val="553586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7542D-EC9A-3E7C-1538-6ADF3F732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0A285306-A8FC-3AF0-52C2-F727A3A7A2C5}"/>
              </a:ext>
            </a:extLst>
          </p:cNvPr>
          <p:cNvGrpSpPr/>
          <p:nvPr/>
        </p:nvGrpSpPr>
        <p:grpSpPr>
          <a:xfrm>
            <a:off x="1464267" y="643875"/>
            <a:ext cx="3820336" cy="4002196"/>
            <a:chOff x="199214" y="504825"/>
            <a:chExt cx="3820336" cy="400219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D6320BF-197A-946F-02C6-9D6BEA7A28F4}"/>
                </a:ext>
              </a:extLst>
            </p:cNvPr>
            <p:cNvSpPr txBox="1"/>
            <p:nvPr/>
          </p:nvSpPr>
          <p:spPr>
            <a:xfrm>
              <a:off x="199214" y="967591"/>
              <a:ext cx="3820336" cy="35394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bg1">
                      <a:lumMod val="75000"/>
                    </a:schemeClr>
                  </a:solidFill>
                </a:rPr>
                <a:t>4 Contributed Support</a:t>
              </a:r>
            </a:p>
            <a:p>
              <a:pPr marL="690563" lvl="1" indent="-233363"/>
              <a:r>
                <a:rPr lang="en-US" sz="1400" dirty="0"/>
                <a:t>4010 </a:t>
              </a:r>
              <a:r>
                <a:rPr lang="en-US" sz="1400" dirty="0" err="1"/>
                <a:t>Indiv</a:t>
              </a:r>
              <a:r>
                <a:rPr lang="en-US" sz="1400" dirty="0"/>
                <a:t>/business contribution</a:t>
              </a:r>
            </a:p>
            <a:p>
              <a:pPr marL="690563" lvl="1" indent="-233363"/>
              <a:r>
                <a:rPr lang="en-US" sz="1400" dirty="0"/>
                <a:t>4015 Corporate gift matching</a:t>
              </a:r>
            </a:p>
            <a:p>
              <a:pPr marL="690563" lvl="1" indent="-233363"/>
              <a:r>
                <a:rPr lang="en-US" sz="1400" dirty="0"/>
                <a:t>4130 Gifts in-kind - goods</a:t>
              </a:r>
            </a:p>
            <a:p>
              <a:pPr marL="233363" indent="-233363" algn="just"/>
              <a:r>
                <a:rPr lang="en-US" sz="1400" dirty="0">
                  <a:solidFill>
                    <a:schemeClr val="bg1">
                      <a:lumMod val="75000"/>
                    </a:schemeClr>
                  </a:solidFill>
                </a:rPr>
                <a:t>5 Earned Revenues</a:t>
              </a:r>
            </a:p>
            <a:p>
              <a:pPr marL="690563" lvl="1" indent="-233363" algn="just"/>
              <a:r>
                <a:rPr lang="en-US" sz="1400" dirty="0"/>
                <a:t>5180 Program service fees</a:t>
              </a:r>
            </a:p>
            <a:p>
              <a:pPr marL="690563" lvl="1" indent="-233363" algn="just"/>
              <a:r>
                <a:rPr lang="en-US" sz="1400" dirty="0"/>
                <a:t>5210 Membership dues - individuals</a:t>
              </a:r>
            </a:p>
            <a:p>
              <a:pPr marL="233363" indent="-233363"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5800 </a:t>
              </a:r>
              <a:r>
                <a:rPr lang="en-US" sz="1400" dirty="0">
                  <a:solidFill>
                    <a:schemeClr val="bg1">
                      <a:lumMod val="75000"/>
                    </a:schemeClr>
                  </a:solidFill>
                </a:rPr>
                <a:t>Special fundraising events</a:t>
              </a:r>
            </a:p>
            <a:p>
              <a:pPr marL="690563" lvl="1" indent="-233363" algn="just"/>
              <a:r>
                <a:rPr lang="en-US" sz="1400" dirty="0"/>
                <a:t>5810 Special fund raising – non-gift</a:t>
              </a:r>
            </a:p>
            <a:p>
              <a:pPr marL="690563" lvl="1" indent="-233363" algn="just"/>
              <a:r>
                <a:rPr lang="en-US" sz="1400" dirty="0"/>
                <a:t>5820 Special fund raising - gift</a:t>
              </a:r>
            </a:p>
            <a:p>
              <a:pPr marL="690563" lvl="1" indent="-233363" algn="just"/>
              <a:r>
                <a:rPr lang="en-US" sz="1400" dirty="0">
                  <a:solidFill>
                    <a:schemeClr val="bg1">
                      <a:lumMod val="75000"/>
                    </a:schemeClr>
                  </a:solidFill>
                </a:rPr>
                <a:t>5830 Special fund raising - costs</a:t>
              </a:r>
            </a:p>
            <a:p>
              <a:pPr marL="1147763" lvl="2" indent="-233363" algn="just"/>
              <a:r>
                <a:rPr lang="en-US" sz="1400" dirty="0"/>
                <a:t>5831 Rent/facility costs</a:t>
              </a:r>
            </a:p>
            <a:p>
              <a:pPr marL="1147763" lvl="2" indent="-233363" algn="just"/>
              <a:r>
                <a:rPr lang="en-US" sz="1400" dirty="0"/>
                <a:t>5832 Food and beverage</a:t>
              </a:r>
            </a:p>
            <a:p>
              <a:pPr marL="1147763" lvl="2" indent="-233363" algn="just"/>
              <a:r>
                <a:rPr lang="en-US" sz="1400" dirty="0"/>
                <a:t>5833 Entertainment</a:t>
              </a:r>
            </a:p>
            <a:p>
              <a:pPr marL="1147763" lvl="2" indent="-233363" algn="just"/>
              <a:r>
                <a:rPr lang="en-US" sz="1400" dirty="0"/>
                <a:t>5834 Purchased goods</a:t>
              </a:r>
            </a:p>
            <a:p>
              <a:pPr marL="1147763" lvl="2" indent="-233363" algn="just"/>
              <a:r>
                <a:rPr lang="en-US" sz="1400" dirty="0"/>
                <a:t>5839 Other direct expenses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38320C1-4223-B844-DF11-EA77811CD076}"/>
                </a:ext>
              </a:extLst>
            </p:cNvPr>
            <p:cNvSpPr txBox="1"/>
            <p:nvPr/>
          </p:nvSpPr>
          <p:spPr>
            <a:xfrm>
              <a:off x="199214" y="504825"/>
              <a:ext cx="28487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Income Accounts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55F32E8-4159-DCFC-4BEC-A7378776861A}"/>
              </a:ext>
            </a:extLst>
          </p:cNvPr>
          <p:cNvGrpSpPr/>
          <p:nvPr/>
        </p:nvGrpSpPr>
        <p:grpSpPr>
          <a:xfrm>
            <a:off x="7398340" y="689491"/>
            <a:ext cx="3329393" cy="2063204"/>
            <a:chOff x="4214406" y="504825"/>
            <a:chExt cx="3329393" cy="206320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8889066-5594-5704-9DD2-AA0776491E08}"/>
                </a:ext>
              </a:extLst>
            </p:cNvPr>
            <p:cNvSpPr txBox="1"/>
            <p:nvPr/>
          </p:nvSpPr>
          <p:spPr>
            <a:xfrm>
              <a:off x="4214407" y="504825"/>
              <a:ext cx="28487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Expense Accounts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B6030CF-04B8-4BEA-C0F5-68F7ADB6FCA7}"/>
                </a:ext>
              </a:extLst>
            </p:cNvPr>
            <p:cNvSpPr txBox="1"/>
            <p:nvPr/>
          </p:nvSpPr>
          <p:spPr>
            <a:xfrm>
              <a:off x="4214406" y="967591"/>
              <a:ext cx="3329393" cy="16004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bg1">
                      <a:lumMod val="75000"/>
                    </a:schemeClr>
                  </a:solidFill>
                </a:rPr>
                <a:t>7000 Program Service Expenses</a:t>
              </a:r>
            </a:p>
            <a:p>
              <a:pPr lvl="1"/>
              <a:r>
                <a:rPr lang="en-US" sz="1400" dirty="0"/>
                <a:t>7010 Program-related expenses</a:t>
              </a:r>
            </a:p>
            <a:p>
              <a:pPr lvl="1"/>
              <a:r>
                <a:rPr lang="en-US" sz="1400" dirty="0"/>
                <a:t>7015 Coaching*</a:t>
              </a:r>
            </a:p>
            <a:p>
              <a:r>
                <a:rPr lang="en-US" sz="1400" dirty="0">
                  <a:solidFill>
                    <a:schemeClr val="bg1">
                      <a:lumMod val="75000"/>
                    </a:schemeClr>
                  </a:solidFill>
                </a:rPr>
                <a:t>7200 Grants</a:t>
              </a:r>
            </a:p>
            <a:p>
              <a:pPr lvl="1"/>
              <a:r>
                <a:rPr lang="en-US" sz="1400" dirty="0"/>
                <a:t>7220 Grants to other organizations</a:t>
              </a:r>
            </a:p>
            <a:p>
              <a:pPr lvl="1"/>
              <a:r>
                <a:rPr lang="en-US" sz="1400" i="1" dirty="0">
                  <a:solidFill>
                    <a:srgbClr val="FF0000"/>
                  </a:solidFill>
                </a:rPr>
                <a:t>7240 Awards &amp; grants – individuals</a:t>
              </a:r>
            </a:p>
            <a:p>
              <a:r>
                <a:rPr lang="en-US" sz="1400" dirty="0"/>
                <a:t>8590 Bank Charges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B20526E-5BED-F08F-C502-B4AEA1DE5A1F}"/>
              </a:ext>
            </a:extLst>
          </p:cNvPr>
          <p:cNvSpPr txBox="1"/>
          <p:nvPr/>
        </p:nvSpPr>
        <p:spPr>
          <a:xfrm>
            <a:off x="9063037" y="6159698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*must have a W-9 for ALL uses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9D9841-022B-8D88-7CDB-CD6995A41994}"/>
              </a:ext>
            </a:extLst>
          </p:cNvPr>
          <p:cNvSpPr txBox="1"/>
          <p:nvPr/>
        </p:nvSpPr>
        <p:spPr>
          <a:xfrm>
            <a:off x="8601075" y="6467475"/>
            <a:ext cx="35909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1400" i="1" dirty="0">
                <a:solidFill>
                  <a:srgbClr val="FF0000"/>
                </a:solidFill>
              </a:rPr>
              <a:t>Do not use without prior authorization</a:t>
            </a:r>
            <a:endParaRPr lang="en-US" sz="1800" i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E14A6F-AB26-D6A1-EF20-9E7FD19E0B5F}"/>
              </a:ext>
            </a:extLst>
          </p:cNvPr>
          <p:cNvSpPr txBox="1"/>
          <p:nvPr/>
        </p:nvSpPr>
        <p:spPr>
          <a:xfrm>
            <a:off x="130767" y="6467474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DO NOT use top level accounts</a:t>
            </a:r>
          </a:p>
        </p:txBody>
      </p:sp>
    </p:spTree>
    <p:extLst>
      <p:ext uri="{BB962C8B-B14F-4D97-AF65-F5344CB8AC3E}">
        <p14:creationId xmlns:p14="http://schemas.microsoft.com/office/powerpoint/2010/main" val="3968338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339</Words>
  <Application>Microsoft Office PowerPoint</Application>
  <PresentationFormat>Widescreen</PresentationFormat>
  <Paragraphs>122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Moffat (US), George H</dc:creator>
  <cp:lastModifiedBy>Moffat (US), George H</cp:lastModifiedBy>
  <cp:revision>1</cp:revision>
  <dcterms:created xsi:type="dcterms:W3CDTF">2025-09-29T16:19:21Z</dcterms:created>
  <dcterms:modified xsi:type="dcterms:W3CDTF">2025-09-30T19:43:55Z</dcterms:modified>
</cp:coreProperties>
</file>